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gif" ContentType="image/gif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56" r:id="rId2"/>
    <p:sldId id="257" r:id="rId3"/>
    <p:sldId id="258" r:id="rId4"/>
    <p:sldId id="259" r:id="rId5"/>
    <p:sldId id="261" r:id="rId6"/>
    <p:sldId id="266" r:id="rId7"/>
    <p:sldId id="267" r:id="rId8"/>
    <p:sldId id="287" r:id="rId9"/>
    <p:sldId id="268" r:id="rId10"/>
    <p:sldId id="286" r:id="rId11"/>
    <p:sldId id="279" r:id="rId12"/>
    <p:sldId id="280" r:id="rId13"/>
    <p:sldId id="281" r:id="rId14"/>
    <p:sldId id="282" r:id="rId15"/>
    <p:sldId id="283" r:id="rId16"/>
    <p:sldId id="284" r:id="rId17"/>
    <p:sldId id="285" r:id="rId18"/>
    <p:sldId id="289" r:id="rId19"/>
    <p:sldId id="290" r:id="rId2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34226"/>
    <a:srgbClr val="7F8B3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20" y="-26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notesMaster" Target="notesMasters/notesMaster1.xml"/><Relationship Id="rId22" Type="http://schemas.openxmlformats.org/officeDocument/2006/relationships/printerSettings" Target="printerSettings/printerSettings1.bin"/><Relationship Id="rId23" Type="http://schemas.openxmlformats.org/officeDocument/2006/relationships/presProps" Target="presProps.xml"/><Relationship Id="rId24" Type="http://schemas.openxmlformats.org/officeDocument/2006/relationships/viewProps" Target="viewProps.xml"/><Relationship Id="rId25" Type="http://schemas.openxmlformats.org/officeDocument/2006/relationships/theme" Target="theme/theme1.xml"/><Relationship Id="rId26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D227FF-A28C-46A3-96BB-33E4618F9488}" type="datetimeFigureOut">
              <a:rPr lang="en-US" smtClean="0"/>
              <a:t>11/13/15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B610CCA-7762-4BEF-AD47-25BD864574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72144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B5ECEF4-9816-45A4-ACF6-6C2036BA813A}" type="slidenum">
              <a:rPr lang="en-US"/>
              <a:pPr/>
              <a:t>8</a:t>
            </a:fld>
            <a:endParaRPr lang="en-US"/>
          </a:p>
        </p:txBody>
      </p:sp>
      <p:sp>
        <p:nvSpPr>
          <p:cNvPr id="40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Make lists of browns</a:t>
            </a:r>
            <a:r>
              <a:rPr lang="en-US" baseline="0" dirty="0" smtClean="0"/>
              <a:t> and greens on the board.</a:t>
            </a:r>
            <a:endParaRPr 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B5ECEF4-9816-45A4-ACF6-6C2036BA813A}" type="slidenum">
              <a:rPr lang="en-US"/>
              <a:pPr/>
              <a:t>11</a:t>
            </a:fld>
            <a:endParaRPr lang="en-US"/>
          </a:p>
        </p:txBody>
      </p:sp>
      <p:sp>
        <p:nvSpPr>
          <p:cNvPr id="40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Worm</a:t>
            </a:r>
            <a:r>
              <a:rPr lang="en-US" baseline="0" dirty="0" smtClean="0"/>
              <a:t> bins are a wonderful teaching tool. Many teachers keep worm bins in their classrooms, and we like to bring worm bins if possible when setting up an info table.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102BD2-5CE6-4FBC-9652-D0EBC4F2172B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624162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102BD2-5CE6-4FBC-9652-D0EBC4F2172B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537568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Worm</a:t>
            </a:r>
            <a:r>
              <a:rPr lang="en-US" baseline="0" dirty="0" smtClean="0"/>
              <a:t> bins come in all shapes and sizes! Pictured here is the (get dimensions) worm bin at Build it Green in Astoria.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102BD2-5CE6-4FBC-9652-D0EBC4F2172B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50610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F128E2-8827-4C25-8D56-3FC5431FD902}" type="datetimeFigureOut">
              <a:rPr lang="en-US" smtClean="0"/>
              <a:t>11/13/15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AB713-33B5-41D4-A688-8D11D7BC03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39250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F128E2-8827-4C25-8D56-3FC5431FD902}" type="datetimeFigureOut">
              <a:rPr lang="en-US" smtClean="0"/>
              <a:t>11/13/15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AB713-33B5-41D4-A688-8D11D7BC03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59522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F128E2-8827-4C25-8D56-3FC5431FD902}" type="datetimeFigureOut">
              <a:rPr lang="en-US" smtClean="0"/>
              <a:t>11/13/15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AB713-33B5-41D4-A688-8D11D7BC03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95626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F128E2-8827-4C25-8D56-3FC5431FD902}" type="datetimeFigureOut">
              <a:rPr lang="en-US" smtClean="0"/>
              <a:t>11/13/15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AB713-33B5-41D4-A688-8D11D7BC03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41263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F128E2-8827-4C25-8D56-3FC5431FD902}" type="datetimeFigureOut">
              <a:rPr lang="en-US" smtClean="0"/>
              <a:t>11/13/15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AB713-33B5-41D4-A688-8D11D7BC03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13433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F128E2-8827-4C25-8D56-3FC5431FD902}" type="datetimeFigureOut">
              <a:rPr lang="en-US" smtClean="0"/>
              <a:t>11/13/15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AB713-33B5-41D4-A688-8D11D7BC03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85668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F128E2-8827-4C25-8D56-3FC5431FD902}" type="datetimeFigureOut">
              <a:rPr lang="en-US" smtClean="0"/>
              <a:t>11/13/15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AB713-33B5-41D4-A688-8D11D7BC03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62197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F128E2-8827-4C25-8D56-3FC5431FD902}" type="datetimeFigureOut">
              <a:rPr lang="en-US" smtClean="0"/>
              <a:t>11/13/15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AB713-33B5-41D4-A688-8D11D7BC03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83469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F128E2-8827-4C25-8D56-3FC5431FD902}" type="datetimeFigureOut">
              <a:rPr lang="en-US" smtClean="0"/>
              <a:t>11/13/15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AB713-33B5-41D4-A688-8D11D7BC03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52736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F128E2-8827-4C25-8D56-3FC5431FD902}" type="datetimeFigureOut">
              <a:rPr lang="en-US" smtClean="0"/>
              <a:t>11/13/15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AB713-33B5-41D4-A688-8D11D7BC03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09723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F128E2-8827-4C25-8D56-3FC5431FD902}" type="datetimeFigureOut">
              <a:rPr lang="en-US" smtClean="0"/>
              <a:t>11/13/15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AB713-33B5-41D4-A688-8D11D7BC03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41510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F128E2-8827-4C25-8D56-3FC5431FD902}" type="datetimeFigureOut">
              <a:rPr lang="en-US" smtClean="0"/>
              <a:t>11/13/15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2AB713-33B5-41D4-A688-8D11D7BC03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8857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4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4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4" Type="http://schemas.openxmlformats.org/officeDocument/2006/relationships/image" Target="../media/image13.jpeg"/><Relationship Id="rId5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4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png"/><Relationship Id="rId3" Type="http://schemas.openxmlformats.org/officeDocument/2006/relationships/image" Target="../media/image2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png"/><Relationship Id="rId3" Type="http://schemas.openxmlformats.org/officeDocument/2006/relationships/image" Target="../media/image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4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eg"/><Relationship Id="rId3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eg"/><Relationship Id="rId3" Type="http://schemas.openxmlformats.org/officeDocument/2006/relationships/image" Target="../media/image20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3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jpeg"/><Relationship Id="rId3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.jpeg"/><Relationship Id="rId3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gif"/><Relationship Id="rId3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7.jpeg"/><Relationship Id="rId3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4" Type="http://schemas.openxmlformats.org/officeDocument/2006/relationships/image" Target="../media/image9.jpeg"/><Relationship Id="rId5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43000" y="902256"/>
            <a:ext cx="6858000" cy="27699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3200" dirty="0" smtClean="0">
              <a:solidFill>
                <a:srgbClr val="63422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3600" b="1" dirty="0" smtClean="0">
                <a:solidFill>
                  <a:srgbClr val="63422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Composting with a Worm Bin</a:t>
            </a:r>
          </a:p>
          <a:p>
            <a:pPr algn="ctr"/>
            <a:r>
              <a:rPr lang="en-US" sz="3200" dirty="0" smtClean="0">
                <a:solidFill>
                  <a:srgbClr val="63422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P.S. </a:t>
            </a:r>
            <a:r>
              <a:rPr lang="en-US" sz="3200" dirty="0" smtClean="0">
                <a:solidFill>
                  <a:srgbClr val="63422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333</a:t>
            </a:r>
            <a:endParaRPr lang="en-US" sz="3200" dirty="0" smtClean="0">
              <a:solidFill>
                <a:srgbClr val="63422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3200" dirty="0" smtClean="0">
                <a:solidFill>
                  <a:srgbClr val="63422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November</a:t>
            </a:r>
            <a:r>
              <a:rPr lang="en-US" sz="3200" dirty="0" smtClean="0">
                <a:solidFill>
                  <a:srgbClr val="63422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smtClean="0">
                <a:solidFill>
                  <a:srgbClr val="63422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14</a:t>
            </a:r>
            <a:r>
              <a:rPr lang="en-US" sz="3200" baseline="30000" dirty="0" smtClean="0">
                <a:solidFill>
                  <a:srgbClr val="63422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3200" dirty="0" smtClean="0">
                <a:solidFill>
                  <a:srgbClr val="63422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2015</a:t>
            </a:r>
          </a:p>
          <a:p>
            <a:pPr algn="ctr"/>
            <a:endParaRPr lang="en-US" sz="2400" dirty="0" smtClean="0">
              <a:solidFill>
                <a:srgbClr val="63422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999" y="5230153"/>
            <a:ext cx="5867401" cy="1260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372423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09700" y="609599"/>
            <a:ext cx="6172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63422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Compost – our role</a:t>
            </a:r>
            <a:endParaRPr lang="en-US" sz="3200" b="1" dirty="0">
              <a:solidFill>
                <a:srgbClr val="63422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90600" y="1600200"/>
            <a:ext cx="7010400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rgbClr val="63422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Basic Needs of Decomposers: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rgbClr val="63422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Air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rgbClr val="63422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Water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rgbClr val="63422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Food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rgbClr val="63422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Shelter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rgbClr val="63422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Warmth</a:t>
            </a:r>
          </a:p>
          <a:p>
            <a:endParaRPr lang="en-US" sz="2000" dirty="0">
              <a:solidFill>
                <a:srgbClr val="63422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endParaRPr lang="en-US" dirty="0" smtClean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6127487"/>
            <a:ext cx="2691384" cy="578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437348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margueritem\AppData\Local\Microsoft\Windows\Temporary Internet Files\Content.Outlook\7CN7SAET\photo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1066800"/>
            <a:ext cx="5129011" cy="449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685800" y="304800"/>
            <a:ext cx="7924800" cy="639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3000">
                <a:solidFill>
                  <a:srgbClr val="993300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000">
                <a:solidFill>
                  <a:srgbClr val="993300"/>
                </a:solidFill>
                <a:latin typeface="Arial Rounded MT Bold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000">
                <a:solidFill>
                  <a:srgbClr val="993300"/>
                </a:solidFill>
                <a:latin typeface="Arial Rounded MT Bold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000">
                <a:solidFill>
                  <a:srgbClr val="993300"/>
                </a:solidFill>
                <a:latin typeface="Arial Rounded MT Bold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000">
                <a:solidFill>
                  <a:srgbClr val="993300"/>
                </a:solidFill>
                <a:latin typeface="Arial Rounded MT Bold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000">
                <a:solidFill>
                  <a:srgbClr val="993300"/>
                </a:solidFill>
                <a:latin typeface="Arial Rounded MT Bold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000">
                <a:solidFill>
                  <a:srgbClr val="993300"/>
                </a:solidFill>
                <a:latin typeface="Arial Rounded MT Bold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000">
                <a:solidFill>
                  <a:srgbClr val="993300"/>
                </a:solidFill>
                <a:latin typeface="Arial Rounded MT Bold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000">
                <a:solidFill>
                  <a:srgbClr val="993300"/>
                </a:solidFill>
                <a:latin typeface="Arial Rounded MT Bold" pitchFamily="34" charset="0"/>
              </a:defRPr>
            </a:lvl9pPr>
          </a:lstStyle>
          <a:p>
            <a:pPr algn="ctr"/>
            <a:r>
              <a:rPr lang="en-US" altLang="en-US" sz="3200" b="1" kern="0" dirty="0" smtClean="0">
                <a:solidFill>
                  <a:srgbClr val="63422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Indoor Composting with a Worm Bin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6127487"/>
            <a:ext cx="2691384" cy="578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672321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J:\Compost Files\Brooklyn Compost Project\Photos\MC Activities\Compost for Brooklyn Block Party 2011\Compost for Brooklyn 020.JPG"/>
          <p:cNvPicPr>
            <a:picLocks noGrp="1" noChangeAspect="1" noChangeArrowheads="1"/>
          </p:cNvPicPr>
          <p:nvPr>
            <p:ph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11"/>
          <a:stretch>
            <a:fillRect/>
          </a:stretch>
        </p:blipFill>
        <p:spPr>
          <a:xfrm>
            <a:off x="3048000" y="228600"/>
            <a:ext cx="4267200" cy="6379248"/>
          </a:xfrm>
          <a:noFill/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6127487"/>
            <a:ext cx="2691384" cy="578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381767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304800"/>
            <a:ext cx="5562600" cy="4171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5" descr="0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3810000"/>
            <a:ext cx="3657600" cy="2851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6127487"/>
            <a:ext cx="2691384" cy="578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180039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margueritem\AppData\Local\Microsoft\Windows\Temporary Internet Files\Content.Outlook\7CN7SAET\photo (2)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84"/>
          <a:stretch/>
        </p:blipFill>
        <p:spPr bwMode="auto">
          <a:xfrm>
            <a:off x="2514600" y="304800"/>
            <a:ext cx="6096000" cy="5822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6127487"/>
            <a:ext cx="2691384" cy="578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655902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1143000"/>
            <a:ext cx="6537891" cy="48078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533400" y="304800"/>
            <a:ext cx="7924800" cy="639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3000">
                <a:solidFill>
                  <a:srgbClr val="993300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000">
                <a:solidFill>
                  <a:srgbClr val="993300"/>
                </a:solidFill>
                <a:latin typeface="Arial Rounded MT Bold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000">
                <a:solidFill>
                  <a:srgbClr val="993300"/>
                </a:solidFill>
                <a:latin typeface="Arial Rounded MT Bold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000">
                <a:solidFill>
                  <a:srgbClr val="993300"/>
                </a:solidFill>
                <a:latin typeface="Arial Rounded MT Bold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000">
                <a:solidFill>
                  <a:srgbClr val="993300"/>
                </a:solidFill>
                <a:latin typeface="Arial Rounded MT Bold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000">
                <a:solidFill>
                  <a:srgbClr val="993300"/>
                </a:solidFill>
                <a:latin typeface="Arial Rounded MT Bold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000">
                <a:solidFill>
                  <a:srgbClr val="993300"/>
                </a:solidFill>
                <a:latin typeface="Arial Rounded MT Bold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000">
                <a:solidFill>
                  <a:srgbClr val="993300"/>
                </a:solidFill>
                <a:latin typeface="Arial Rounded MT Bold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000">
                <a:solidFill>
                  <a:srgbClr val="993300"/>
                </a:solidFill>
                <a:latin typeface="Arial Rounded MT Bold" pitchFamily="34" charset="0"/>
              </a:defRPr>
            </a:lvl9pPr>
          </a:lstStyle>
          <a:p>
            <a:pPr algn="ctr"/>
            <a:r>
              <a:rPr lang="en-US" altLang="en-US" sz="3200" b="1" kern="0" dirty="0" err="1" smtClean="0">
                <a:solidFill>
                  <a:srgbClr val="63422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Eisenia</a:t>
            </a:r>
            <a:r>
              <a:rPr lang="en-US" altLang="en-US" sz="3200" b="1" kern="0" dirty="0" smtClean="0">
                <a:solidFill>
                  <a:srgbClr val="63422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3200" b="1" kern="0" dirty="0" err="1">
                <a:solidFill>
                  <a:srgbClr val="63422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</a:t>
            </a:r>
            <a:r>
              <a:rPr lang="en-US" altLang="en-US" sz="3200" b="1" kern="0" dirty="0" err="1" smtClean="0">
                <a:solidFill>
                  <a:srgbClr val="63422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etida</a:t>
            </a:r>
            <a:r>
              <a:rPr lang="en-US" altLang="en-US" sz="3200" b="1" kern="0" dirty="0" smtClean="0">
                <a:solidFill>
                  <a:srgbClr val="63422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Red Wigglers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6127487"/>
            <a:ext cx="2691384" cy="578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848785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41" t="11742" r="21765" b="3971"/>
          <a:stretch/>
        </p:blipFill>
        <p:spPr bwMode="auto">
          <a:xfrm>
            <a:off x="1916877" y="76200"/>
            <a:ext cx="7150923" cy="655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140523" y="-76200"/>
            <a:ext cx="1916877" cy="3733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3000">
                <a:solidFill>
                  <a:srgbClr val="993300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000">
                <a:solidFill>
                  <a:srgbClr val="993300"/>
                </a:solidFill>
                <a:latin typeface="Arial Rounded MT Bold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000">
                <a:solidFill>
                  <a:srgbClr val="993300"/>
                </a:solidFill>
                <a:latin typeface="Arial Rounded MT Bold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000">
                <a:solidFill>
                  <a:srgbClr val="993300"/>
                </a:solidFill>
                <a:latin typeface="Arial Rounded MT Bold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000">
                <a:solidFill>
                  <a:srgbClr val="993300"/>
                </a:solidFill>
                <a:latin typeface="Arial Rounded MT Bold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000">
                <a:solidFill>
                  <a:srgbClr val="993300"/>
                </a:solidFill>
                <a:latin typeface="Arial Rounded MT Bold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000">
                <a:solidFill>
                  <a:srgbClr val="993300"/>
                </a:solidFill>
                <a:latin typeface="Arial Rounded MT Bold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000">
                <a:solidFill>
                  <a:srgbClr val="993300"/>
                </a:solidFill>
                <a:latin typeface="Arial Rounded MT Bold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000">
                <a:solidFill>
                  <a:srgbClr val="993300"/>
                </a:solidFill>
                <a:latin typeface="Arial Rounded MT Bold" pitchFamily="34" charset="0"/>
              </a:defRPr>
            </a:lvl9pPr>
          </a:lstStyle>
          <a:p>
            <a:pPr algn="ctr"/>
            <a:r>
              <a:rPr lang="en-US" altLang="en-US" sz="3200" b="1" kern="0" dirty="0" err="1" smtClean="0">
                <a:solidFill>
                  <a:srgbClr val="63422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Eisenia</a:t>
            </a:r>
            <a:r>
              <a:rPr lang="en-US" altLang="en-US" sz="3200" b="1" kern="0" dirty="0" smtClean="0">
                <a:solidFill>
                  <a:srgbClr val="63422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3200" b="1" kern="0" dirty="0" err="1">
                <a:solidFill>
                  <a:srgbClr val="63422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</a:t>
            </a:r>
            <a:r>
              <a:rPr lang="en-US" altLang="en-US" sz="3200" b="1" kern="0" dirty="0" err="1" smtClean="0">
                <a:solidFill>
                  <a:srgbClr val="63422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etida</a:t>
            </a:r>
            <a:r>
              <a:rPr lang="en-US" altLang="en-US" sz="3200" b="1" kern="0" dirty="0" smtClean="0">
                <a:solidFill>
                  <a:srgbClr val="63422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Red Wigglers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6127487"/>
            <a:ext cx="2691384" cy="578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1760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199" y="661932"/>
            <a:ext cx="6019995" cy="4005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7810" y="3429000"/>
            <a:ext cx="4343790" cy="32578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6127487"/>
            <a:ext cx="2691384" cy="578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571423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6127487"/>
            <a:ext cx="2691384" cy="578113"/>
          </a:xfrm>
          <a:prstGeom prst="rect">
            <a:avLst/>
          </a:prstGeom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1676400"/>
            <a:ext cx="6191250" cy="434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371600" y="584769"/>
            <a:ext cx="6172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63422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Particle Size</a:t>
            </a:r>
            <a:endParaRPr lang="en-US" sz="3200" b="1" dirty="0">
              <a:solidFill>
                <a:srgbClr val="63422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886847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6127487"/>
            <a:ext cx="2691384" cy="578113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371600" y="301417"/>
            <a:ext cx="6172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63422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Fruit Fly Trap</a:t>
            </a:r>
            <a:endParaRPr lang="en-US" sz="3200" b="1" dirty="0">
              <a:solidFill>
                <a:srgbClr val="63422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6" name="Picture 2" descr="C:\Users\margueritem\AppData\Local\Microsoft\Windows\Temporary Internet Files\Content.Outlook\7CN7SAET\IMG_370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3520440" y="1873971"/>
            <a:ext cx="5364480" cy="4023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457200" y="1618833"/>
            <a:ext cx="3733800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rgbClr val="63422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Plastic soda bottle</a:t>
            </a:r>
          </a:p>
          <a:p>
            <a:endParaRPr lang="en-US" sz="2000" dirty="0">
              <a:solidFill>
                <a:srgbClr val="63422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dirty="0" smtClean="0">
                <a:solidFill>
                  <a:srgbClr val="63422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Apple cider </a:t>
            </a:r>
            <a:r>
              <a:rPr lang="en-US" sz="2000" dirty="0">
                <a:solidFill>
                  <a:srgbClr val="63422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</a:t>
            </a:r>
            <a:r>
              <a:rPr lang="en-US" sz="2000" dirty="0" smtClean="0">
                <a:solidFill>
                  <a:srgbClr val="63422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inegar</a:t>
            </a:r>
          </a:p>
          <a:p>
            <a:endParaRPr lang="en-US" sz="2000" dirty="0">
              <a:solidFill>
                <a:srgbClr val="63422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dirty="0" smtClean="0">
                <a:solidFill>
                  <a:srgbClr val="63422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2-3 drops of dish Soap</a:t>
            </a:r>
          </a:p>
          <a:p>
            <a:endParaRPr lang="en-US" sz="2000" dirty="0">
              <a:solidFill>
                <a:srgbClr val="63422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000" dirty="0">
              <a:solidFill>
                <a:srgbClr val="63422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253667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216" y="6127487"/>
            <a:ext cx="2691384" cy="57811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59040" y="609600"/>
            <a:ext cx="7543800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63422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Workshop Outline</a:t>
            </a:r>
          </a:p>
          <a:p>
            <a:endParaRPr lang="en-US" sz="2800" dirty="0" smtClean="0">
              <a:solidFill>
                <a:srgbClr val="63422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 smtClean="0">
                <a:solidFill>
                  <a:srgbClr val="63422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Introductions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 smtClean="0">
                <a:solidFill>
                  <a:srgbClr val="63422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Waste stream in NYC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 smtClean="0">
                <a:solidFill>
                  <a:srgbClr val="63422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Why is composting important?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 smtClean="0">
                <a:solidFill>
                  <a:srgbClr val="63422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is compost?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 smtClean="0">
                <a:solidFill>
                  <a:srgbClr val="63422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How does compost happen?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800" dirty="0" smtClean="0">
                <a:solidFill>
                  <a:srgbClr val="63422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Decomposers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800" dirty="0" smtClean="0">
                <a:solidFill>
                  <a:srgbClr val="63422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Recipe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 smtClean="0">
                <a:solidFill>
                  <a:srgbClr val="63422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Red wiggler worms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 smtClean="0">
                <a:solidFill>
                  <a:srgbClr val="63422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Intro to worm bins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6713503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606"/>
          <a:stretch>
            <a:fillRect/>
          </a:stretch>
        </p:blipFill>
        <p:spPr bwMode="auto">
          <a:xfrm>
            <a:off x="824144" y="1066800"/>
            <a:ext cx="7375525" cy="4903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824144" y="228599"/>
            <a:ext cx="78486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sz="3200" b="1" dirty="0" smtClean="0">
                <a:solidFill>
                  <a:srgbClr val="0070C0"/>
                </a:solidFill>
              </a:rPr>
              <a:t>Recycling in NYC:</a:t>
            </a:r>
            <a:br>
              <a:rPr lang="en-US" altLang="en-US" sz="3200" b="1" dirty="0" smtClean="0">
                <a:solidFill>
                  <a:srgbClr val="0070C0"/>
                </a:solidFill>
              </a:rPr>
            </a:br>
            <a:r>
              <a:rPr lang="en-US" altLang="en-US" dirty="0" smtClean="0"/>
              <a:t>NYC Residential Waste Stream, 2013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6122988"/>
            <a:ext cx="2691384" cy="578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61320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6122988"/>
            <a:ext cx="2691384" cy="578113"/>
          </a:xfrm>
          <a:prstGeom prst="rect">
            <a:avLst/>
          </a:prstGeom>
        </p:spPr>
      </p:pic>
      <p:pic>
        <p:nvPicPr>
          <p:cNvPr id="3" name="Picture 1" descr="X:\Compost\NYC Compost Project Photos\FY2013\11 May\JH SCRAPS Bin build\2013-05-18\WD_JHSCRAPS_finished_bin_5_18_1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990600"/>
            <a:ext cx="6502400" cy="487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11"/>
          <p:cNvSpPr>
            <a:spLocks noChangeArrowheads="1"/>
          </p:cNvSpPr>
          <p:nvPr/>
        </p:nvSpPr>
        <p:spPr bwMode="auto">
          <a:xfrm>
            <a:off x="838200" y="274638"/>
            <a:ext cx="7620000" cy="63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en-US" sz="3200" b="1" dirty="0" smtClean="0">
                <a:solidFill>
                  <a:srgbClr val="63422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Composting Builds Community!</a:t>
            </a:r>
            <a:endParaRPr lang="en-US" sz="3200" b="1" dirty="0">
              <a:solidFill>
                <a:srgbClr val="63422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20837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X:\Compost\NYC Compost Project Photos\FY2014\FY14 August\DSC0463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990600"/>
            <a:ext cx="6604000" cy="495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117600" y="228600"/>
            <a:ext cx="6629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63422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Benefits of compost</a:t>
            </a:r>
            <a:endParaRPr lang="en-US" sz="3200" b="1" dirty="0">
              <a:solidFill>
                <a:srgbClr val="63422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6122988"/>
            <a:ext cx="2691384" cy="578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71358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2" name="Picture 6" descr="http://www.sheppardsoftware.com/content/animals/kidscorner/images/foodchain/fullchain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663823"/>
            <a:ext cx="7587571" cy="2971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447800" y="457200"/>
            <a:ext cx="6324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63422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How does compost happen?</a:t>
            </a:r>
            <a:endParaRPr lang="en-US" sz="3200" b="1" dirty="0">
              <a:solidFill>
                <a:srgbClr val="63422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6127487"/>
            <a:ext cx="2691384" cy="578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969319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http://3.bp.blogspot.com/-KDVbvJAWwVo/UTNcC9uduQI/AAAAAAAACXQ/9TpoKwmjN9c/s1600/fig3_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381000"/>
            <a:ext cx="6553200" cy="54161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416" y="6127487"/>
            <a:ext cx="2691384" cy="578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86554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 bwMode="auto">
          <a:xfrm>
            <a:off x="1828800" y="228600"/>
            <a:ext cx="5486400" cy="126523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3000">
                <a:solidFill>
                  <a:srgbClr val="993300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000">
                <a:solidFill>
                  <a:srgbClr val="993300"/>
                </a:solidFill>
                <a:latin typeface="Arial Rounded MT Bold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000">
                <a:solidFill>
                  <a:srgbClr val="993300"/>
                </a:solidFill>
                <a:latin typeface="Arial Rounded MT Bold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000">
                <a:solidFill>
                  <a:srgbClr val="993300"/>
                </a:solidFill>
                <a:latin typeface="Arial Rounded MT Bold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000">
                <a:solidFill>
                  <a:srgbClr val="993300"/>
                </a:solidFill>
                <a:latin typeface="Arial Rounded MT Bold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000">
                <a:solidFill>
                  <a:srgbClr val="993300"/>
                </a:solidFill>
                <a:latin typeface="Arial Rounded MT Bold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000">
                <a:solidFill>
                  <a:srgbClr val="993300"/>
                </a:solidFill>
                <a:latin typeface="Arial Rounded MT Bold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000">
                <a:solidFill>
                  <a:srgbClr val="993300"/>
                </a:solidFill>
                <a:latin typeface="Arial Rounded MT Bold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000">
                <a:solidFill>
                  <a:srgbClr val="993300"/>
                </a:solidFill>
                <a:latin typeface="Arial Rounded MT Bold" pitchFamily="34" charset="0"/>
              </a:defRPr>
            </a:lvl9pPr>
          </a:lstStyle>
          <a:p>
            <a:pPr algn="ctr"/>
            <a:r>
              <a:rPr lang="en-US" altLang="en-US" sz="3200" b="1" kern="0" dirty="0">
                <a:solidFill>
                  <a:srgbClr val="63422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Recipe</a:t>
            </a:r>
          </a:p>
        </p:txBody>
      </p:sp>
      <p:sp>
        <p:nvSpPr>
          <p:cNvPr id="3" name="Text Placeholder 5"/>
          <p:cNvSpPr txBox="1">
            <a:spLocks/>
          </p:cNvSpPr>
          <p:nvPr/>
        </p:nvSpPr>
        <p:spPr bwMode="auto">
          <a:xfrm>
            <a:off x="990600" y="1524000"/>
            <a:ext cx="2897188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1" fontAlgn="base" hangingPunct="1">
              <a:spcBef>
                <a:spcPct val="20000"/>
              </a:spcBef>
              <a:spcAft>
                <a:spcPct val="0"/>
              </a:spcAft>
              <a:buFont typeface="Wingdings" pitchFamily="2" charset="2"/>
              <a:buNone/>
              <a:defRPr sz="2400">
                <a:solidFill>
                  <a:schemeClr val="tx1"/>
                </a:solidFill>
                <a:latin typeface="+mn-lt"/>
              </a:defRPr>
            </a:lvl2pPr>
            <a:lvl3pPr marL="914400" indent="0" algn="ctr" rtl="0" eaLnBrk="1" fontAlgn="base" hangingPunct="1">
              <a:spcBef>
                <a:spcPct val="20000"/>
              </a:spcBef>
              <a:spcAft>
                <a:spcPct val="0"/>
              </a:spcAft>
              <a:buFont typeface="Wingdings" pitchFamily="2" charset="2"/>
              <a:buNone/>
              <a:defRPr sz="2400">
                <a:solidFill>
                  <a:schemeClr val="tx1"/>
                </a:solidFill>
                <a:latin typeface="+mn-lt"/>
              </a:defRPr>
            </a:lvl3pPr>
            <a:lvl4pPr marL="1371600" indent="0" algn="ctr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>
                <a:solidFill>
                  <a:schemeClr val="tx1"/>
                </a:solidFill>
                <a:latin typeface="+mn-lt"/>
              </a:defRPr>
            </a:lvl4pPr>
            <a:lvl5pPr marL="1828800" indent="0" algn="ctr" rtl="0" eaLnBrk="1" fontAlgn="base" hangingPunct="1">
              <a:spcBef>
                <a:spcPct val="20000"/>
              </a:spcBef>
              <a:spcAft>
                <a:spcPct val="0"/>
              </a:spcAft>
              <a:buFont typeface="Wingdings" pitchFamily="2" charset="2"/>
              <a:buNone/>
              <a:defRPr sz="2000">
                <a:solidFill>
                  <a:schemeClr val="tx1"/>
                </a:solidFill>
                <a:latin typeface="+mn-lt"/>
              </a:defRPr>
            </a:lvl5pPr>
            <a:lvl6pPr marL="2286000" indent="0" algn="ctr" rtl="0" eaLnBrk="1" fontAlgn="base" hangingPunct="1">
              <a:spcBef>
                <a:spcPct val="20000"/>
              </a:spcBef>
              <a:spcAft>
                <a:spcPct val="0"/>
              </a:spcAft>
              <a:buFont typeface="Wingdings" pitchFamily="2" charset="2"/>
              <a:buNone/>
              <a:defRPr sz="2000">
                <a:solidFill>
                  <a:schemeClr val="tx1"/>
                </a:solidFill>
                <a:latin typeface="+mn-lt"/>
              </a:defRPr>
            </a:lvl6pPr>
            <a:lvl7pPr marL="2743200" indent="0" algn="ctr" rtl="0" eaLnBrk="1" fontAlgn="base" hangingPunct="1">
              <a:spcBef>
                <a:spcPct val="20000"/>
              </a:spcBef>
              <a:spcAft>
                <a:spcPct val="0"/>
              </a:spcAft>
              <a:buFont typeface="Wingdings" pitchFamily="2" charset="2"/>
              <a:buNone/>
              <a:defRPr sz="2000">
                <a:solidFill>
                  <a:schemeClr val="tx1"/>
                </a:solidFill>
                <a:latin typeface="+mn-lt"/>
              </a:defRPr>
            </a:lvl7pPr>
            <a:lvl8pPr marL="3200400" indent="0" algn="ctr" rtl="0" eaLnBrk="1" fontAlgn="base" hangingPunct="1">
              <a:spcBef>
                <a:spcPct val="20000"/>
              </a:spcBef>
              <a:spcAft>
                <a:spcPct val="0"/>
              </a:spcAft>
              <a:buFont typeface="Wingdings" pitchFamily="2" charset="2"/>
              <a:buNone/>
              <a:defRPr sz="2000">
                <a:solidFill>
                  <a:schemeClr val="tx1"/>
                </a:solidFill>
                <a:latin typeface="+mn-lt"/>
              </a:defRPr>
            </a:lvl8pPr>
            <a:lvl9pPr marL="3657600" indent="0" algn="ctr" rtl="0" eaLnBrk="1" fontAlgn="base" hangingPunct="1">
              <a:spcBef>
                <a:spcPct val="20000"/>
              </a:spcBef>
              <a:spcAft>
                <a:spcPct val="0"/>
              </a:spcAft>
              <a:buFont typeface="Wingdings" pitchFamily="2" charset="2"/>
              <a:buNone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altLang="en-US" sz="2800" kern="0" dirty="0" smtClean="0">
                <a:solidFill>
                  <a:srgbClr val="63422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Browns</a:t>
            </a:r>
          </a:p>
        </p:txBody>
      </p:sp>
      <p:pic>
        <p:nvPicPr>
          <p:cNvPr id="4" name="Content Placeholder 9" descr="pile of leaves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85800" y="2057400"/>
            <a:ext cx="3840036" cy="3267901"/>
          </a:xfrm>
          <a:prstGeom prst="rect">
            <a:avLst/>
          </a:prstGeom>
        </p:spPr>
      </p:pic>
      <p:sp>
        <p:nvSpPr>
          <p:cNvPr id="5" name="Text Placeholder 7"/>
          <p:cNvSpPr txBox="1">
            <a:spLocks/>
          </p:cNvSpPr>
          <p:nvPr/>
        </p:nvSpPr>
        <p:spPr>
          <a:xfrm>
            <a:off x="4914900" y="1524000"/>
            <a:ext cx="3276600" cy="533400"/>
          </a:xfrm>
          <a:prstGeom prst="rect">
            <a:avLst/>
          </a:prstGeom>
        </p:spPr>
        <p:txBody>
          <a:bodyPr/>
          <a:lstStyle>
            <a:lvl1pPr marL="1377950" algn="l" rtl="0" eaLnBrk="1" fontAlgn="base" hangingPunct="1">
              <a:spcBef>
                <a:spcPct val="2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77800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w"/>
              <a:defRPr sz="2400">
                <a:solidFill>
                  <a:schemeClr val="tx1"/>
                </a:solidFill>
                <a:latin typeface="+mn-lt"/>
              </a:defRPr>
            </a:lvl2pPr>
            <a:lvl3pPr marL="21209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+mn-lt"/>
              </a:defRPr>
            </a:lvl3pPr>
            <a:lvl4pPr marL="2463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○"/>
              <a:defRPr sz="2000">
                <a:solidFill>
                  <a:schemeClr val="tx1"/>
                </a:solidFill>
                <a:latin typeface="+mn-lt"/>
              </a:defRPr>
            </a:lvl4pPr>
            <a:lvl5pPr marL="28067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ú"/>
              <a:defRPr sz="2000">
                <a:solidFill>
                  <a:schemeClr val="tx1"/>
                </a:solidFill>
                <a:latin typeface="+mn-lt"/>
              </a:defRPr>
            </a:lvl5pPr>
            <a:lvl6pPr marL="32639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ú"/>
              <a:defRPr sz="2000">
                <a:solidFill>
                  <a:schemeClr val="tx1"/>
                </a:solidFill>
                <a:latin typeface="+mn-lt"/>
              </a:defRPr>
            </a:lvl6pPr>
            <a:lvl7pPr marL="37211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ú"/>
              <a:defRPr sz="2000">
                <a:solidFill>
                  <a:schemeClr val="tx1"/>
                </a:solidFill>
                <a:latin typeface="+mn-lt"/>
              </a:defRPr>
            </a:lvl7pPr>
            <a:lvl8pPr marL="41783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ú"/>
              <a:defRPr sz="2000">
                <a:solidFill>
                  <a:schemeClr val="tx1"/>
                </a:solidFill>
                <a:latin typeface="+mn-lt"/>
              </a:defRPr>
            </a:lvl8pPr>
            <a:lvl9pPr marL="46355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altLang="en-US" sz="2800" kern="0" dirty="0" smtClean="0">
                <a:solidFill>
                  <a:srgbClr val="7F8B32"/>
                </a:solidFill>
              </a:rPr>
              <a:t>Greens</a:t>
            </a:r>
          </a:p>
        </p:txBody>
      </p:sp>
      <p:pic>
        <p:nvPicPr>
          <p:cNvPr id="6" name="Picture 8" descr="http://us.123rf.com/400wm/400/400/shaday365/shaday3650806/shaday365080600033/3245422-vegetable-peelings-and-food-scraps-ready-for-the-compost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2057400"/>
            <a:ext cx="4038600" cy="3230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6122988"/>
            <a:ext cx="2691384" cy="578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682513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09700" y="901986"/>
            <a:ext cx="6172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63422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Compost – Our </a:t>
            </a:r>
            <a:r>
              <a:rPr lang="en-US" sz="3200" b="1" dirty="0">
                <a:solidFill>
                  <a:srgbClr val="63422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</a:t>
            </a:r>
            <a:r>
              <a:rPr lang="en-US" sz="3200" b="1" dirty="0" smtClean="0">
                <a:solidFill>
                  <a:srgbClr val="63422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ole</a:t>
            </a:r>
            <a:endParaRPr lang="en-US" sz="3200" b="1" dirty="0">
              <a:solidFill>
                <a:srgbClr val="63422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90600" y="2286000"/>
            <a:ext cx="701040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rgbClr val="63422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Give decomposers what they need!</a:t>
            </a:r>
          </a:p>
          <a:p>
            <a:pPr algn="ctr"/>
            <a:endParaRPr lang="en-US" sz="2800" dirty="0">
              <a:solidFill>
                <a:srgbClr val="63422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2800" dirty="0" smtClean="0">
                <a:solidFill>
                  <a:srgbClr val="63422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Can you guess the 5 basic needs of decomposers?</a:t>
            </a:r>
          </a:p>
          <a:p>
            <a:pPr algn="ctr"/>
            <a:endParaRPr lang="en-US" sz="2000" dirty="0">
              <a:solidFill>
                <a:srgbClr val="63422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 algn="ctr">
              <a:buFont typeface="Arial" panose="020B0604020202020204" pitchFamily="34" charset="0"/>
              <a:buChar char="•"/>
            </a:pPr>
            <a:endParaRPr lang="en-US" dirty="0"/>
          </a:p>
          <a:p>
            <a:pPr algn="ctr"/>
            <a:endParaRPr lang="en-US" dirty="0" smtClean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6127487"/>
            <a:ext cx="2691384" cy="578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03143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403</TotalTime>
  <Words>203</Words>
  <Application>Microsoft Macintosh PowerPoint</Application>
  <PresentationFormat>On-screen Show (4:3)</PresentationFormat>
  <Paragraphs>55</Paragraphs>
  <Slides>19</Slides>
  <Notes>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Jeremy Teperman</dc:creator>
  <cp:lastModifiedBy>natalie wesson</cp:lastModifiedBy>
  <cp:revision>19</cp:revision>
  <dcterms:created xsi:type="dcterms:W3CDTF">2014-09-16T15:58:35Z</dcterms:created>
  <dcterms:modified xsi:type="dcterms:W3CDTF">2015-11-13T22:58:16Z</dcterms:modified>
</cp:coreProperties>
</file>